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60" r:id="rId2"/>
    <p:sldId id="258" r:id="rId3"/>
    <p:sldId id="259" r:id="rId4"/>
    <p:sldId id="285" r:id="rId5"/>
    <p:sldId id="286" r:id="rId6"/>
    <p:sldId id="287" r:id="rId7"/>
    <p:sldId id="288" r:id="rId8"/>
    <p:sldId id="290" r:id="rId9"/>
    <p:sldId id="289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5" r:id="rId24"/>
    <p:sldId id="304" r:id="rId25"/>
    <p:sldId id="284" r:id="rId26"/>
    <p:sldId id="306" r:id="rId27"/>
    <p:sldId id="307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23" r:id="rId39"/>
    <p:sldId id="319" r:id="rId40"/>
    <p:sldId id="324" r:id="rId41"/>
    <p:sldId id="320" r:id="rId42"/>
    <p:sldId id="321" r:id="rId43"/>
    <p:sldId id="322" r:id="rId44"/>
    <p:sldId id="308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92" autoAdjust="0"/>
    <p:restoredTop sz="94674"/>
  </p:normalViewPr>
  <p:slideViewPr>
    <p:cSldViewPr snapToGrid="0" snapToObjects="1">
      <p:cViewPr varScale="1">
        <p:scale>
          <a:sx n="116" d="100"/>
          <a:sy n="116" d="100"/>
        </p:scale>
        <p:origin x="102" y="2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DAAA6-4117-4992-859F-BAA0EB4FC72C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6EC46-0A82-4490-B060-7233CBE14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62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68f43ef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68f43ef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Encourage people to think of things? Some examples are on the next slide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98687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8c40ae87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8c40ae87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“Entire body” as composed of rigid bodies -- track each individual body part to form the whole body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39341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1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4/10/2019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04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4/10/2019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39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16732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4/10/2019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78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3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4/10/2019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93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4/10/2019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492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4/10/2019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13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>
                <a:latin typeface="Lato" panose="020F0502020204030203" pitchFamily="34" charset="0"/>
              </a:defRPr>
            </a:lvl1pPr>
            <a:lvl2pPr>
              <a:defRPr sz="2800">
                <a:latin typeface="Lato" panose="020F0502020204030203" pitchFamily="34" charset="0"/>
              </a:defRPr>
            </a:lvl2pPr>
            <a:lvl3pPr>
              <a:defRPr sz="2400">
                <a:latin typeface="Lato" panose="020F0502020204030203" pitchFamily="34" charset="0"/>
              </a:defRPr>
            </a:lvl3pPr>
            <a:lvl4pPr>
              <a:defRPr sz="2000">
                <a:latin typeface="Lato" panose="020F0502020204030203" pitchFamily="34" charset="0"/>
              </a:defRPr>
            </a:lvl4pPr>
            <a:lvl5pPr>
              <a:defRPr sz="2000">
                <a:latin typeface="Lato" panose="020F050202020403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4/10/2019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19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Lato" panose="020F050202020403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4/10/2019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26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4A208-0694-964E-93B1-EAF2C4DF2BAD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1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jk-B33UB15Y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xAngb0wRZJM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0" y="2479431"/>
            <a:ext cx="9144000" cy="8440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592"/>
                </a:solidFill>
                <a:latin typeface="Lato" charset="0"/>
                <a:ea typeface="Lato" charset="0"/>
                <a:cs typeface="Lato" charset="0"/>
              </a:rPr>
              <a:t>Tracking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524000" y="3323491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Lato Medium" charset="0"/>
                <a:ea typeface="Lato Medium" charset="0"/>
                <a:cs typeface="Lato Medium" charset="0"/>
              </a:rPr>
              <a:t>CS 498VR: Virtual Reality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3784275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UNIVERSITY OF ILLINOIS AT URBANA-CHAMPAIGN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8BAB2-8017-4A69-9401-14F88601F81E}"/>
              </a:ext>
            </a:extLst>
          </p:cNvPr>
          <p:cNvSpPr txBox="1"/>
          <p:nvPr/>
        </p:nvSpPr>
        <p:spPr>
          <a:xfrm>
            <a:off x="2107096" y="5797952"/>
            <a:ext cx="526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Eric Shaffer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51E5AD-5F8E-40A3-8A3C-6244C9467A7F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FE9937-5288-4702-9059-1E31B58F795B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9321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A31EC-233D-4ED3-8ED5-6F687C3A5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Integration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884646E-8D7E-4A81-B320-77BC38BCBD3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52396" indent="0">
                  <a:buNone/>
                </a:pPr>
                <a:r>
                  <a:rPr lang="en-US" dirty="0"/>
                  <a:t>According to LaValle [</a:t>
                </a:r>
                <a:r>
                  <a:rPr lang="en-US" dirty="0" err="1"/>
                  <a:t>ch.</a:t>
                </a:r>
                <a:r>
                  <a:rPr lang="en-US" dirty="0"/>
                  <a:t> 9]:</a:t>
                </a:r>
                <a:br>
                  <a:rPr lang="en-US" dirty="0"/>
                </a:br>
                <a:r>
                  <a:rPr lang="en-US" dirty="0"/>
                  <a:t>Euler integration can be used to compute orientation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/>
                  <a:t>=0</a:t>
                </a:r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Assumes angular velocity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dirty="0"/>
                  <a:t> measured at start of the kth timestep…i.e. end of the k-1th timestep</a:t>
                </a:r>
                <a:br>
                  <a:rPr lang="en-US" dirty="0"/>
                </a:br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Could possibly increase accuracy by using trapezoidal approximation  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884646E-8D7E-4A81-B320-77BC38BCBD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5F2D822-8B6C-4EBF-9785-AF441BC52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550" y="5321367"/>
            <a:ext cx="4914900" cy="971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1C8967-3D58-4205-BDFE-AB41FAC36E3A}"/>
              </a:ext>
            </a:extLst>
          </p:cNvPr>
          <p:cNvSpPr txBox="1"/>
          <p:nvPr/>
        </p:nvSpPr>
        <p:spPr>
          <a:xfrm>
            <a:off x="7791450" y="593367"/>
            <a:ext cx="303862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Rift gyroscope samples every 1ms yielding a 1000Hz sampling rate</a:t>
            </a:r>
          </a:p>
        </p:txBody>
      </p:sp>
    </p:spTree>
    <p:extLst>
      <p:ext uri="{BB962C8B-B14F-4D97-AF65-F5344CB8AC3E}">
        <p14:creationId xmlns:p14="http://schemas.microsoft.com/office/powerpoint/2010/main" val="1550760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FCB93-7098-4DF3-BAE0-9C8E8C6B7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Registration</a:t>
            </a:r>
            <a:br>
              <a:rPr lang="en-US" dirty="0">
                <a:latin typeface="Lato"/>
              </a:rPr>
            </a:br>
            <a:endParaRPr lang="en-US" dirty="0">
              <a:latin typeface="Lato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64B74-CE88-4BDC-BF24-24AFA25A5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2041989"/>
            <a:ext cx="11360800" cy="4555200"/>
          </a:xfrm>
        </p:spPr>
        <p:txBody>
          <a:bodyPr/>
          <a:lstStyle/>
          <a:p>
            <a:pPr marL="152396" indent="0">
              <a:buNone/>
            </a:pPr>
            <a:r>
              <a:rPr lang="en-US" dirty="0"/>
              <a:t>Need to determine a initial forward direction</a:t>
            </a:r>
          </a:p>
          <a:p>
            <a:r>
              <a:rPr lang="en-US" dirty="0"/>
              <a:t>Can be whatever direction HMD is facing when booted</a:t>
            </a:r>
            <a:br>
              <a:rPr lang="en-US" dirty="0"/>
            </a:br>
            <a:r>
              <a:rPr lang="en-US" dirty="0"/>
              <a:t>…this can cause problems when switching HMD  to a new user</a:t>
            </a:r>
            <a:br>
              <a:rPr lang="en-US" dirty="0"/>
            </a:br>
            <a:r>
              <a:rPr lang="en-US" dirty="0"/>
              <a:t>…can add ability to set forward to current  facing direction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Can be a fixed direction in physical world e.g. towards Rift camera</a:t>
            </a:r>
            <a:br>
              <a:rPr lang="en-US" dirty="0"/>
            </a:br>
            <a:endParaRPr lang="en-US" dirty="0"/>
          </a:p>
          <a:p>
            <a:pPr marL="152396" indent="0">
              <a:buNone/>
            </a:pPr>
            <a:r>
              <a:rPr lang="en-US" dirty="0"/>
              <a:t>In 3D, pitch and roll components align with gravity</a:t>
            </a:r>
          </a:p>
          <a:p>
            <a:r>
              <a:rPr lang="en-US" dirty="0"/>
              <a:t>World shouldn’t tilt…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14C84-6CA1-40BB-B3BD-D19E87E40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687" y="757237"/>
            <a:ext cx="256222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965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45F58-E66F-4F12-A4CE-7BCE34674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Drift Correction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4E24B5D-73FD-46FD-8F0C-FFD92F65654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52396" indent="0">
                  <a:buNone/>
                </a:pPr>
                <a:r>
                  <a:rPr lang="en-US" dirty="0"/>
                  <a:t>Even if gyroscope were perfectly calibrated, error will still accumulate</a:t>
                </a:r>
              </a:p>
              <a:p>
                <a:r>
                  <a:rPr lang="en-US" dirty="0"/>
                  <a:t>finite precision numbers, sampling rate limitations, unmodeled noise</a:t>
                </a:r>
              </a:p>
              <a:p>
                <a:pPr marL="152396" indent="0">
                  <a:buNone/>
                </a:pPr>
                <a:br>
                  <a:rPr lang="en-US" dirty="0"/>
                </a:br>
                <a:r>
                  <a:rPr lang="en-US" dirty="0"/>
                  <a:t>Can mitigate drift using…another sensor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Generate interpolated values using a </a:t>
                </a:r>
                <a:r>
                  <a:rPr lang="en-US" i="1" dirty="0"/>
                  <a:t>complementary filter</a:t>
                </a:r>
                <a:br>
                  <a:rPr lang="en-US" i="1" dirty="0"/>
                </a:br>
                <a:endParaRPr lang="en-US" i="1" dirty="0"/>
              </a:p>
              <a:p>
                <a:pPr marL="152396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0&lt;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called the </a:t>
                </a:r>
                <a:r>
                  <a:rPr lang="en-US" i="1" dirty="0"/>
                  <a:t>gain</a:t>
                </a:r>
              </a:p>
              <a:p>
                <a:pPr marL="152396" indent="0">
                  <a:buNone/>
                </a:pPr>
                <a:endParaRPr lang="en-US" i="1" dirty="0"/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4E24B5D-73FD-46FD-8F0C-FFD92F6565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2409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40E98-82D6-40EE-92A0-7BBC6D4EF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Drift Correction Considerations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E89A951-AEAE-457B-A5FA-D616E057593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52396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0&lt;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pPr marL="152396" indent="0">
                  <a:buNone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52396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should be chosen to be close to 0</a:t>
                </a:r>
              </a:p>
              <a:p>
                <a:r>
                  <a:rPr lang="en-US" dirty="0"/>
                  <a:t>Gyroscope accurate, only gradually drifts</a:t>
                </a:r>
              </a:p>
              <a:p>
                <a:r>
                  <a:rPr lang="en-US" dirty="0"/>
                  <a:t>User should not perceive corrections...violent correction would be bad</a:t>
                </a:r>
              </a:p>
              <a:p>
                <a:r>
                  <a:rPr lang="en-US" dirty="0"/>
                  <a:t>Second sensor may have lower sample rate than gyroscope</a:t>
                </a:r>
                <a:br>
                  <a:rPr lang="en-US" dirty="0"/>
                </a:br>
                <a:r>
                  <a:rPr lang="en-US" dirty="0"/>
                  <a:t>It’s value may stay same for multiple timesteps</a:t>
                </a:r>
                <a:br>
                  <a:rPr lang="en-US" dirty="0"/>
                </a:br>
                <a:r>
                  <a:rPr lang="en-US" dirty="0"/>
                  <a:t>Grows increasingly inaccurate…so low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better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E89A951-AEAE-457B-A5FA-D616E05759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8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53D5530-9A61-4FCD-BE98-46E5E5E87CF9}"/>
              </a:ext>
            </a:extLst>
          </p:cNvPr>
          <p:cNvSpPr txBox="1"/>
          <p:nvPr/>
        </p:nvSpPr>
        <p:spPr>
          <a:xfrm>
            <a:off x="6375400" y="5321367"/>
            <a:ext cx="565150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The gain could be selected “optimally” by employing a Kalman filter; however, the optimality only holds if we have a linear stochastic system, which is not the case in human body tracking.</a:t>
            </a:r>
          </a:p>
        </p:txBody>
      </p:sp>
    </p:spTree>
    <p:extLst>
      <p:ext uri="{BB962C8B-B14F-4D97-AF65-F5344CB8AC3E}">
        <p14:creationId xmlns:p14="http://schemas.microsoft.com/office/powerpoint/2010/main" val="2637098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B3A9D-7802-4A5A-BC14-6A3DC0235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3D Orientation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181CE-C452-42BF-977C-788DA9EB0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4521199"/>
            <a:ext cx="11360800" cy="2104684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en-US" dirty="0"/>
              <a:t>IMUs are now microscopic MEMS circuits</a:t>
            </a:r>
          </a:p>
          <a:p>
            <a:r>
              <a:rPr lang="en-US" dirty="0"/>
              <a:t>Gyroscope: measure angular velocity around 3 orthogonal axes</a:t>
            </a:r>
          </a:p>
          <a:p>
            <a:r>
              <a:rPr lang="en-US" dirty="0"/>
              <a:t>Accelerometer: measure linear acceleration along 3 axes</a:t>
            </a:r>
          </a:p>
          <a:p>
            <a:r>
              <a:rPr lang="en-US" dirty="0"/>
              <a:t>Magnetometer: Measure magnetic field strength along 3 orthogonal axes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0C06B-2611-4DFA-B715-081340A50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38" y="1356967"/>
            <a:ext cx="4022799" cy="28477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275058-9C31-4712-83A3-71E576F11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740" y="1806870"/>
            <a:ext cx="6568660" cy="194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29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D955B-DE4C-4143-8BC6-5B0181E09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Calibration in 3D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275860-B3E9-4A8B-A2C5-C7D7AF1CE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379" y="2288510"/>
            <a:ext cx="4565699" cy="196110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D9BC1-728F-40EA-8AA3-0F0AA637F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40677" y="1536633"/>
            <a:ext cx="12154486" cy="4892302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en-US" dirty="0"/>
              <a:t>MEMS elements may not be orthogonal…need to account for that error as well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Can fill out matrix using samples and linear least squares as before.</a:t>
            </a:r>
            <a:br>
              <a:rPr lang="en-US" dirty="0"/>
            </a:br>
            <a:endParaRPr lang="en-US" dirty="0"/>
          </a:p>
          <a:p>
            <a:pPr marL="152396" indent="0">
              <a:buNone/>
            </a:pPr>
            <a:r>
              <a:rPr lang="en-US" dirty="0"/>
              <a:t>Works for gyroscope and accelerometers…magnetometers more complicated</a:t>
            </a:r>
          </a:p>
          <a:p>
            <a:pPr marL="152396" indent="0">
              <a:buNone/>
            </a:pPr>
            <a:r>
              <a:rPr lang="en-US" dirty="0"/>
              <a:t>May need to use different calibrations at different temperatures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9D21C4-99B4-4B97-9DAF-B2F50D7CD098}"/>
              </a:ext>
            </a:extLst>
          </p:cNvPr>
          <p:cNvSpPr txBox="1"/>
          <p:nvPr/>
        </p:nvSpPr>
        <p:spPr>
          <a:xfrm>
            <a:off x="9151033" y="2475913"/>
            <a:ext cx="18499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What would matrix look like if we were assured of orthogonality?</a:t>
            </a:r>
          </a:p>
        </p:txBody>
      </p:sp>
    </p:spTree>
    <p:extLst>
      <p:ext uri="{BB962C8B-B14F-4D97-AF65-F5344CB8AC3E}">
        <p14:creationId xmlns:p14="http://schemas.microsoft.com/office/powerpoint/2010/main" val="1832776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56864-FD30-4B02-A065-4CF6795A2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Integration in 3D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E9E0E-F745-407A-9154-DFE9E802F8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We have</a:t>
            </a:r>
            <a:br>
              <a:rPr lang="en-US" dirty="0"/>
            </a:br>
            <a:endParaRPr lang="en-US" dirty="0"/>
          </a:p>
          <a:p>
            <a:pPr marL="152396" indent="0">
              <a:buNone/>
            </a:pPr>
            <a:r>
              <a:rPr lang="en-US" dirty="0"/>
              <a:t>We can express the change in orientation as a quaternion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Axis:                                       Angle: 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Yields quaternion: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Orientation update becomes: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7E2309-AD97-413C-966E-DE3E6A8B3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876" y="1589533"/>
            <a:ext cx="3600450" cy="590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5CBEF0-9F15-412B-8A78-FEF6C36B0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912" y="3125591"/>
            <a:ext cx="2562225" cy="504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F7DFFC-1980-41EF-AB67-6AB6D20F4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940" y="3022794"/>
            <a:ext cx="2447925" cy="685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B577F7-0268-421A-AC62-E9BF96648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2428" y="3727937"/>
            <a:ext cx="2905125" cy="68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54CC07-0A4E-436A-AAEB-4B2F0836E5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4990" y="4940367"/>
            <a:ext cx="311467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64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71E1E-E371-4976-A344-15A606B77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Drift Error in 3D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618793-0020-4F8B-BD7E-FA093E468A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Drift error is a quaternion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What is this value if there is no error?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Note that applying the drift error to the estimate yields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We will decompose the error into 2 parts:</a:t>
            </a:r>
          </a:p>
          <a:p>
            <a:r>
              <a:rPr lang="en-US" dirty="0"/>
              <a:t>Tilt Error: The pitch and roll components</a:t>
            </a:r>
          </a:p>
          <a:p>
            <a:r>
              <a:rPr lang="en-US" dirty="0"/>
              <a:t>Yaw Error:…the yaw component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01E05-D069-4BA2-9961-886E5A9CC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475" y="1536633"/>
            <a:ext cx="3067050" cy="628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8276B7-DD52-4D1F-8190-63FA385EF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7250" y="3068588"/>
            <a:ext cx="2647950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88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AD94C-34A0-4427-AF0C-9DCCBE547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Tilt Error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44C83-8D89-4976-BE23-45418509D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We will detect and correct this using an “up sensor”</a:t>
            </a:r>
          </a:p>
          <a:p>
            <a:r>
              <a:rPr lang="en-US" dirty="0"/>
              <a:t>In practice, this is the accelerometer measuring the effect of gravity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Up vector reported in “body coordinates”</a:t>
            </a:r>
          </a:p>
          <a:p>
            <a:r>
              <a:rPr lang="en-US" dirty="0"/>
              <a:t>e.g. up starts at (0,1,0)…if body rolls 90 degrees it becomes (0,0,1)</a:t>
            </a:r>
            <a:br>
              <a:rPr lang="en-US" dirty="0"/>
            </a:br>
            <a:endParaRPr lang="en-US" dirty="0"/>
          </a:p>
          <a:p>
            <a:pPr marL="152396" indent="0">
              <a:buNone/>
            </a:pPr>
            <a:r>
              <a:rPr lang="en-US" dirty="0"/>
              <a:t>Transform it into world coordinates by rotating by orientation quaternion</a:t>
            </a:r>
          </a:p>
          <a:p>
            <a:pPr marL="152396" indent="0">
              <a:buNone/>
            </a:pPr>
            <a:endParaRPr lang="en-US" dirty="0"/>
          </a:p>
          <a:p>
            <a:endParaRPr lang="en-US" dirty="0"/>
          </a:p>
          <a:p>
            <a:pPr marL="152396" indent="0">
              <a:buNone/>
            </a:pPr>
            <a:r>
              <a:rPr lang="en-US" b="1" dirty="0"/>
              <a:t>When transformed we should get (0,1,0)…..</a:t>
            </a:r>
          </a:p>
          <a:p>
            <a:pPr marL="152396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17CFB4-EBCF-4904-91B9-E9DB00D11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743" y="4351899"/>
            <a:ext cx="3380722" cy="693860"/>
          </a:xfrm>
          <a:prstGeom prst="rect">
            <a:avLst/>
          </a:prstGeom>
        </p:spPr>
      </p:pic>
      <p:sp>
        <p:nvSpPr>
          <p:cNvPr id="6" name="Google Shape;111;p20">
            <a:extLst>
              <a:ext uri="{FF2B5EF4-FFF2-40B4-BE49-F238E27FC236}">
                <a16:creationId xmlns:a16="http://schemas.microsoft.com/office/drawing/2014/main" id="{FBCF277F-35A3-4824-884D-7340DCD7B32C}"/>
              </a:ext>
            </a:extLst>
          </p:cNvPr>
          <p:cNvSpPr txBox="1"/>
          <p:nvPr/>
        </p:nvSpPr>
        <p:spPr>
          <a:xfrm>
            <a:off x="7366000" y="4770862"/>
            <a:ext cx="4410400" cy="2040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i="1" dirty="0">
                <a:solidFill>
                  <a:schemeClr val="dk1"/>
                </a:solidFill>
                <a:latin typeface="Comic Sans MS" panose="030F0702030302020204" pitchFamily="66" charset="0"/>
              </a:rPr>
              <a:t>Head Tracking for the Oculus Rift</a:t>
            </a:r>
            <a:r>
              <a:rPr lang="en" sz="2000" dirty="0">
                <a:solidFill>
                  <a:schemeClr val="dk1"/>
                </a:solidFill>
                <a:latin typeface="Comic Sans MS" panose="030F0702030302020204" pitchFamily="66" charset="0"/>
              </a:rPr>
              <a:t>, IEEE International Conference on Robotics and Automation 2014, S. LaValle, A. Yershova, M. Katsev, M. Antonov</a:t>
            </a:r>
            <a:endParaRPr sz="2000" dirty="0">
              <a:solidFill>
                <a:schemeClr val="dk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988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9FE9F-2DF8-4314-8347-8D76E7F56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Correcting Tilt Error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70AA42-38E9-45F3-A9A2-A548AA4E1F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12"/>
          <a:stretch/>
        </p:blipFill>
        <p:spPr>
          <a:xfrm>
            <a:off x="5186655" y="487987"/>
            <a:ext cx="6462493" cy="38305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233604-E354-4C6D-840E-8F7A0C03C5CF}"/>
              </a:ext>
            </a:extLst>
          </p:cNvPr>
          <p:cNvSpPr txBox="1"/>
          <p:nvPr/>
        </p:nvSpPr>
        <p:spPr>
          <a:xfrm>
            <a:off x="261499" y="4318546"/>
            <a:ext cx="1075350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Tilt error makes the transformed up vector not align with (0,1,0)</a:t>
            </a:r>
          </a:p>
          <a:p>
            <a:endParaRPr lang="en-US" sz="2200" dirty="0"/>
          </a:p>
          <a:p>
            <a:r>
              <a:rPr lang="en-US" sz="2200" dirty="0"/>
              <a:t>We can project the transformed vector onto the </a:t>
            </a:r>
            <a:r>
              <a:rPr lang="en-US" sz="2200" dirty="0" err="1"/>
              <a:t>xz</a:t>
            </a:r>
            <a:r>
              <a:rPr lang="en-US" sz="2200" dirty="0"/>
              <a:t> plane.</a:t>
            </a:r>
          </a:p>
          <a:p>
            <a:endParaRPr lang="en-US" sz="2200" dirty="0"/>
          </a:p>
          <a:p>
            <a:r>
              <a:rPr lang="en-US" sz="2200" dirty="0"/>
              <a:t>Tilt axis is then </a:t>
            </a:r>
          </a:p>
          <a:p>
            <a:endParaRPr lang="en-US" sz="2200" dirty="0"/>
          </a:p>
          <a:p>
            <a:r>
              <a:rPr lang="en-US" sz="2200" dirty="0"/>
              <a:t>We can rotate around the tilt axis to align the up vector and y axis...tilt error is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46CD27-6DB5-4B91-9248-38201CC53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160" y="5745993"/>
            <a:ext cx="1638300" cy="333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9FD70B-AC24-4FCD-922D-73FA84997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4649" y="6339226"/>
            <a:ext cx="65722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010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/>
              </a:rPr>
              <a:t>Tracking Systems in VR</a:t>
            </a:r>
            <a:endParaRPr dirty="0">
              <a:latin typeface="La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7204FE-7D0A-4EB0-9F5D-02F2BB9E39DA}"/>
              </a:ext>
            </a:extLst>
          </p:cNvPr>
          <p:cNvSpPr txBox="1"/>
          <p:nvPr/>
        </p:nvSpPr>
        <p:spPr>
          <a:xfrm>
            <a:off x="92214" y="3595379"/>
            <a:ext cx="1170160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Keeping track of motion in the physical world is a crucial part of any VR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Tracking was one of the largest obstacles to bringing VR headsets into consumer electronics,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Highly accurate tracking methods have been mostly enabled by commodity hardware components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Inertial measurement units (IMUs)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Cameras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These have plummeted in size and cost due to the smartphone industry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9D52C5-FF50-4D27-9F02-6C89215C38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35"/>
          <a:stretch/>
        </p:blipFill>
        <p:spPr>
          <a:xfrm>
            <a:off x="7517986" y="33214"/>
            <a:ext cx="3045936" cy="324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35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A0963-9736-45EF-9EEB-622717CE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Correcting Tilt Error in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811A1B-35BC-4E02-8267-F714B41C0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Accelerometer reports all acceleration</a:t>
            </a:r>
          </a:p>
          <a:p>
            <a:pPr marL="152396" indent="0">
              <a:buNone/>
            </a:pPr>
            <a:r>
              <a:rPr lang="en-US" dirty="0"/>
              <a:t>…only trust it when upward magnitude is close to 9.8m</a:t>
            </a:r>
            <a:r>
              <a:rPr lang="en-US" baseline="30000" dirty="0"/>
              <a:t>2 </a:t>
            </a:r>
            <a:r>
              <a:rPr lang="en-US" dirty="0"/>
              <a:t>?</a:t>
            </a:r>
          </a:p>
          <a:p>
            <a:pPr marL="152396" indent="0">
              <a:buNone/>
            </a:pPr>
            <a:endParaRPr lang="en-US" baseline="30000" dirty="0"/>
          </a:p>
          <a:p>
            <a:pPr marL="152396" indent="0">
              <a:buNone/>
            </a:pPr>
            <a:r>
              <a:rPr lang="en-US" dirty="0"/>
              <a:t>In practice, use complex heuristics</a:t>
            </a:r>
          </a:p>
          <a:p>
            <a:r>
              <a:rPr lang="en-US" dirty="0"/>
              <a:t>Evaluating other sensor data </a:t>
            </a:r>
          </a:p>
          <a:p>
            <a:r>
              <a:rPr lang="en-US" dirty="0"/>
              <a:t>Rate of change of accelerometer</a:t>
            </a:r>
          </a:p>
        </p:txBody>
      </p:sp>
    </p:spTree>
    <p:extLst>
      <p:ext uri="{BB962C8B-B14F-4D97-AF65-F5344CB8AC3E}">
        <p14:creationId xmlns:p14="http://schemas.microsoft.com/office/powerpoint/2010/main" val="1908930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B0AC1-975D-4F6B-B744-F636EC69B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Yaw Error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1D5CF-485C-4C6B-87CD-8CD58D3287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Correct using a “compass” that generates a vector</a:t>
            </a:r>
          </a:p>
          <a:p>
            <a:r>
              <a:rPr lang="en-US" dirty="0"/>
              <a:t>In </a:t>
            </a:r>
            <a:r>
              <a:rPr lang="en-US" dirty="0" err="1"/>
              <a:t>xz</a:t>
            </a:r>
            <a:r>
              <a:rPr lang="en-US" dirty="0"/>
              <a:t> plane</a:t>
            </a:r>
          </a:p>
          <a:p>
            <a:r>
              <a:rPr lang="en-US" dirty="0"/>
              <a:t>Pointing “north”</a:t>
            </a:r>
          </a:p>
          <a:p>
            <a:endParaRPr lang="en-US" dirty="0"/>
          </a:p>
          <a:p>
            <a:pPr marL="152396" indent="0">
              <a:buNone/>
            </a:pPr>
            <a:r>
              <a:rPr lang="en-US" dirty="0"/>
              <a:t>Same correction mechanism as tilt</a:t>
            </a:r>
          </a:p>
          <a:p>
            <a:r>
              <a:rPr lang="en-US" dirty="0"/>
              <a:t>Vector is reported in body coordinates</a:t>
            </a:r>
          </a:p>
          <a:p>
            <a:r>
              <a:rPr lang="en-US" dirty="0"/>
              <a:t>Transform it to world coordinates</a:t>
            </a:r>
          </a:p>
          <a:p>
            <a:r>
              <a:rPr lang="en-US" dirty="0"/>
              <a:t>Measure deviation from (0,0,-1)…or whatever world “north” is…</a:t>
            </a:r>
          </a:p>
        </p:txBody>
      </p:sp>
    </p:spTree>
    <p:extLst>
      <p:ext uri="{BB962C8B-B14F-4D97-AF65-F5344CB8AC3E}">
        <p14:creationId xmlns:p14="http://schemas.microsoft.com/office/powerpoint/2010/main" val="1260216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70274-24ED-4444-B5EB-D474E3F28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Correcting Yaw Error in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EBB320-4304-474A-B2F0-D0749F1E47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Use magnetometer to measure a magnetic field vector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Vector doesn’t lie in horizontal plane…has an inclination angle</a:t>
            </a:r>
          </a:p>
          <a:p>
            <a:pPr marL="152396" indent="0">
              <a:buNone/>
            </a:pPr>
            <a:r>
              <a:rPr lang="en-US" dirty="0"/>
              <a:t>Can project to </a:t>
            </a:r>
            <a:r>
              <a:rPr lang="en-US" dirty="0" err="1"/>
              <a:t>xz</a:t>
            </a:r>
            <a:r>
              <a:rPr lang="en-US" dirty="0"/>
              <a:t> plane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Projected vector has declination angle deviating from true north</a:t>
            </a:r>
          </a:p>
          <a:p>
            <a:pPr marL="152396" indent="0">
              <a:buNone/>
            </a:pPr>
            <a:r>
              <a:rPr lang="en-US" dirty="0"/>
              <a:t>We can ignore this…why?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Finally, need to compensate for field distorting elements (iron) in HMD </a:t>
            </a:r>
          </a:p>
          <a:p>
            <a:pPr marL="152396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E6B496-7DA9-49A5-9991-10B198201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768" y="1536633"/>
            <a:ext cx="2028193" cy="52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27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DFDD-D16B-4699-98B2-77FBAD63D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Correcting Yaw Error in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440D6-3B46-41A7-99D6-B96C26766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0500" y="4432300"/>
            <a:ext cx="11360800" cy="2423132"/>
          </a:xfrm>
        </p:spPr>
        <p:txBody>
          <a:bodyPr/>
          <a:lstStyle/>
          <a:p>
            <a:pPr marL="152396" indent="0">
              <a:buNone/>
            </a:pPr>
            <a:r>
              <a:rPr lang="en-US" dirty="0"/>
              <a:t>Still can have problems…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If magnetic field vector is too close to vertical it’s useless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Some buildings distort the vector…that’s bad too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89F6F-C16D-4C49-8EAB-1BD289F49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812" y="1356967"/>
            <a:ext cx="6679223" cy="37171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D62754-6552-490D-B679-4AFC1D463426}"/>
              </a:ext>
            </a:extLst>
          </p:cNvPr>
          <p:cNvSpPr txBox="1"/>
          <p:nvPr/>
        </p:nvSpPr>
        <p:spPr>
          <a:xfrm>
            <a:off x="709067" y="2559637"/>
            <a:ext cx="289794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Field vector is close to vertical in Finland…</a:t>
            </a:r>
          </a:p>
        </p:txBody>
      </p:sp>
    </p:spTree>
    <p:extLst>
      <p:ext uri="{BB962C8B-B14F-4D97-AF65-F5344CB8AC3E}">
        <p14:creationId xmlns:p14="http://schemas.microsoft.com/office/powerpoint/2010/main" val="1425921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86E84-0403-49AE-BB37-8EE0F1C95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ha" panose="020B0502040204020203" pitchFamily="34" charset="0"/>
                <a:cs typeface="Latha" panose="020B0502040204020203" pitchFamily="34" charset="0"/>
              </a:rPr>
              <a:t>Filtering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6FE69A-C31A-400B-9D77-F0F89098E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677" y="1536633"/>
            <a:ext cx="11844997" cy="4555200"/>
          </a:xfrm>
        </p:spPr>
        <p:txBody>
          <a:bodyPr/>
          <a:lstStyle/>
          <a:p>
            <a:pPr marL="152396" indent="0">
              <a:buNone/>
            </a:pPr>
            <a:r>
              <a:rPr lang="en-US" dirty="0"/>
              <a:t>Can filter like before…but on quaternions…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We obtain the drift quaternion by multiplying tilt and yaw error quaternion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Before we used subtraction…now we multiply by a quaternion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Think of it as stepping in the direction of the correction by some small amount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Could also keep tilt and yaw separate and use separate gains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47CE51-D1E4-407E-BDCE-3DB8F320A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883" y="3644490"/>
            <a:ext cx="4217084" cy="91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10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43081-5387-4BC9-AD98-0583D5713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Inside-Out Tracking</a:t>
            </a:r>
          </a:p>
        </p:txBody>
      </p:sp>
      <p:pic>
        <p:nvPicPr>
          <p:cNvPr id="4" name="Online Media 3">
            <a:hlinkClick r:id="" action="ppaction://media"/>
            <a:extLst>
              <a:ext uri="{FF2B5EF4-FFF2-40B4-BE49-F238E27FC236}">
                <a16:creationId xmlns:a16="http://schemas.microsoft.com/office/drawing/2014/main" id="{F6FF86AA-274C-44F5-A22B-1FF1BBF5C2A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78312" y="1251725"/>
            <a:ext cx="9526859" cy="535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157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1FCC9-612F-4C10-A621-A44C15CB3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Setting the Viewpoint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6FE2D72-ADB3-4FC0-9EC7-712278117DE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-1" y="3255915"/>
                <a:ext cx="12295163" cy="4555200"/>
              </a:xfrm>
            </p:spPr>
            <p:txBody>
              <a:bodyPr/>
              <a:lstStyle/>
              <a:p>
                <a:pPr marL="152396" indent="0">
                  <a:buNone/>
                </a:pPr>
                <a:r>
                  <a:rPr lang="en-US" dirty="0"/>
                  <a:t>Viewpoint in virtual world set using estimated orientation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May need to be adjusted in systems that use prediction and image warping</a:t>
                </a:r>
              </a:p>
              <a:p>
                <a:pPr marL="152396" indent="0">
                  <a:buNone/>
                </a:pPr>
                <a:r>
                  <a:rPr lang="en-US" dirty="0"/>
                  <a:t> </a:t>
                </a:r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The </a:t>
                </a:r>
                <a:r>
                  <a:rPr lang="en-US" i="1" dirty="0" err="1"/>
                  <a:t>lookat</a:t>
                </a:r>
                <a:r>
                  <a:rPr lang="en-US" i="1" dirty="0"/>
                  <a:t> </a:t>
                </a:r>
                <a:r>
                  <a:rPr lang="en-US" dirty="0"/>
                  <a:t>transformation moves the world into view coordinates</a:t>
                </a:r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Using orientation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and neglecting translation, what </a:t>
                </a:r>
                <a:r>
                  <a:rPr lang="en-US" i="1" dirty="0" err="1"/>
                  <a:t>lookat</a:t>
                </a:r>
                <a:r>
                  <a:rPr lang="en-US" dirty="0"/>
                  <a:t> transform is used?</a:t>
                </a:r>
              </a:p>
              <a:p>
                <a:pPr marL="152396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6FE2D72-ADB3-4FC0-9EC7-712278117D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-1" y="3255915"/>
                <a:ext cx="12295163" cy="4555200"/>
              </a:xfrm>
              <a:blipFill>
                <a:blip r:embed="rId2"/>
                <a:stretch>
                  <a:fillRect t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C0F846B-1E8A-4CCC-A8AC-0FA8B17F2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697" y="294929"/>
            <a:ext cx="4354391" cy="29609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3B4AA6-F806-4A7E-98A4-54C68366B9D9}"/>
              </a:ext>
            </a:extLst>
          </p:cNvPr>
          <p:cNvSpPr txBox="1"/>
          <p:nvPr/>
        </p:nvSpPr>
        <p:spPr>
          <a:xfrm>
            <a:off x="8572500" y="4508532"/>
            <a:ext cx="3078087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How does prediction work?</a:t>
            </a:r>
            <a:br>
              <a:rPr lang="en-US" dirty="0">
                <a:latin typeface="Comic Sans MS" panose="030F0702030302020204" pitchFamily="66" charset="0"/>
              </a:rPr>
            </a:br>
            <a:r>
              <a:rPr lang="en-US" dirty="0">
                <a:latin typeface="Comic Sans MS" panose="030F0702030302020204" pitchFamily="66" charset="0"/>
              </a:rPr>
              <a:t>Why is it used?</a:t>
            </a:r>
          </a:p>
        </p:txBody>
      </p:sp>
    </p:spTree>
    <p:extLst>
      <p:ext uri="{BB962C8B-B14F-4D97-AF65-F5344CB8AC3E}">
        <p14:creationId xmlns:p14="http://schemas.microsoft.com/office/powerpoint/2010/main" val="3881773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DC30C-BFF2-4AE2-B9ED-BF5ABDFE9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Debugging Tip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204AE4-81B5-48E1-8646-EB81A88F1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800" cy="1181167"/>
          </a:xfrm>
        </p:spPr>
        <p:txBody>
          <a:bodyPr/>
          <a:lstStyle/>
          <a:p>
            <a:r>
              <a:rPr lang="en-US" dirty="0"/>
              <a:t>Connecting viewpoint to tracked orientation often done incorrectly</a:t>
            </a:r>
          </a:p>
          <a:p>
            <a:r>
              <a:rPr lang="en-US" dirty="0"/>
              <a:t>Can debug by testing rotations around 3 canonical axes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4AAA3-E6F5-4127-870C-0BC712498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641" y="2897466"/>
            <a:ext cx="5991225" cy="285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E8EE86-FC8A-4E2C-AC1C-AAADD3CAE933}"/>
              </a:ext>
            </a:extLst>
          </p:cNvPr>
          <p:cNvSpPr txBox="1"/>
          <p:nvPr/>
        </p:nvSpPr>
        <p:spPr>
          <a:xfrm>
            <a:off x="7429501" y="3818987"/>
            <a:ext cx="4645074" cy="64633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+ </a:t>
            </a:r>
            <a:r>
              <a:rPr lang="en-US" dirty="0">
                <a:latin typeface="Comic Sans MS" panose="030F0702030302020204" pitchFamily="66" charset="0"/>
                <a:sym typeface="Wingdings" panose="05000000000000000000" pitchFamily="2" charset="2"/>
              </a:rPr>
              <a:t> world moves correctly</a:t>
            </a:r>
          </a:p>
          <a:p>
            <a:r>
              <a:rPr lang="en-US" dirty="0">
                <a:latin typeface="Comic Sans MS" panose="030F0702030302020204" pitchFamily="66" charset="0"/>
                <a:sym typeface="Wingdings" panose="05000000000000000000" pitchFamily="2" charset="2"/>
              </a:rPr>
              <a:t>-  world moves opposite of correctly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350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51BE0-F4C8-4E51-9528-9794CC7E9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75" y="214842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A Head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6433BE-7480-43BD-B3B7-6EB4CAAE2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6558" y="1069317"/>
            <a:ext cx="11360800" cy="4555200"/>
          </a:xfrm>
        </p:spPr>
        <p:txBody>
          <a:bodyPr/>
          <a:lstStyle/>
          <a:p>
            <a:r>
              <a:rPr lang="en-US" dirty="0"/>
              <a:t>Virtual head height should be the same as in real world</a:t>
            </a:r>
          </a:p>
          <a:p>
            <a:pPr lvl="1"/>
            <a:r>
              <a:rPr lang="en-US" dirty="0"/>
              <a:t>Unless the experience is meant to be different (e.g. </a:t>
            </a:r>
            <a:r>
              <a:rPr lang="en-US" dirty="0" err="1"/>
              <a:t>mouseworld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r>
              <a:rPr lang="en-US" dirty="0"/>
              <a:t>As head rotates, eyes change positions</a:t>
            </a:r>
          </a:p>
          <a:p>
            <a:r>
              <a:rPr lang="en-US" dirty="0"/>
              <a:t>Let h and p be offsets to an eye measured from center of head rotation</a:t>
            </a:r>
          </a:p>
          <a:p>
            <a:r>
              <a:rPr lang="en-US" dirty="0"/>
              <a:t>Can apply head transformation before the </a:t>
            </a:r>
            <a:r>
              <a:rPr lang="en-US" dirty="0" err="1"/>
              <a:t>lookat</a:t>
            </a:r>
            <a:r>
              <a:rPr lang="en-US" dirty="0"/>
              <a:t> transform</a:t>
            </a:r>
          </a:p>
          <a:p>
            <a:r>
              <a:rPr lang="en-US" dirty="0"/>
              <a:t>h and p should then be formed to move world objects 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447326-D701-4366-9CAF-EAABB090D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000" y="4029075"/>
            <a:ext cx="3790950" cy="2828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7A1884-EC6F-4D2A-AC15-9F6A54907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58" y="4431509"/>
            <a:ext cx="3038475" cy="1809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AE7930-2449-48B0-AC1B-9CCCAD090F9E}"/>
              </a:ext>
            </a:extLst>
          </p:cNvPr>
          <p:cNvSpPr txBox="1"/>
          <p:nvPr/>
        </p:nvSpPr>
        <p:spPr>
          <a:xfrm>
            <a:off x="8204200" y="4701187"/>
            <a:ext cx="329247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This model was used in Samsung Gear VR….better solutions can be implemented using more sensors</a:t>
            </a:r>
          </a:p>
        </p:txBody>
      </p:sp>
    </p:spTree>
    <p:extLst>
      <p:ext uri="{BB962C8B-B14F-4D97-AF65-F5344CB8AC3E}">
        <p14:creationId xmlns:p14="http://schemas.microsoft.com/office/powerpoint/2010/main" val="30054637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B9802-28E3-4813-9686-700D7D3E9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Tracking Position and Orientation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183F80-DA9A-4DFD-8A41-4E8F536E0D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Now we will discuss tracking all 6 DOFs for a moving rigid body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We call the position + orientation the </a:t>
            </a:r>
            <a:r>
              <a:rPr lang="en-US" i="1" dirty="0"/>
              <a:t>pose</a:t>
            </a:r>
          </a:p>
          <a:p>
            <a:pPr marL="152396" indent="0">
              <a:buNone/>
            </a:pPr>
            <a:endParaRPr lang="en-US" i="1" dirty="0"/>
          </a:p>
          <a:p>
            <a:pPr marL="152396" indent="0">
              <a:buNone/>
            </a:pPr>
            <a:r>
              <a:rPr lang="en-US" dirty="0"/>
              <a:t>Being able to track all 6DOFs means we don’t need a head model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B397F22-29DC-442D-BB32-06A063E68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307" y="3685736"/>
            <a:ext cx="2941105" cy="295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283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dirty="0">
                <a:latin typeface="Lato"/>
              </a:rPr>
              <a:t>Things We Would Like to Track</a:t>
            </a:r>
            <a:endParaRPr dirty="0">
              <a:latin typeface="Lato"/>
            </a:endParaRPr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82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 sz="3200">
                <a:solidFill>
                  <a:srgbClr val="FFFFFF"/>
                </a:solidFill>
              </a:rPr>
              <a:t>What do we want to track? (Think of rigid bodies)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74" name="Google Shape;74;p16"/>
          <p:cNvSpPr txBox="1"/>
          <p:nvPr/>
        </p:nvSpPr>
        <p:spPr>
          <a:xfrm>
            <a:off x="745833" y="1620873"/>
            <a:ext cx="10278800" cy="37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507987">
              <a:lnSpc>
                <a:spcPct val="115000"/>
              </a:lnSpc>
              <a:buClr>
                <a:schemeClr val="dk1"/>
              </a:buClr>
              <a:buSzPts val="2400"/>
              <a:buChar char="●"/>
            </a:pPr>
            <a:r>
              <a:rPr lang="en" sz="3200" dirty="0">
                <a:solidFill>
                  <a:schemeClr val="dk1"/>
                </a:solidFill>
              </a:rPr>
              <a:t>Head wearing HMD</a:t>
            </a:r>
            <a:endParaRPr sz="3200" dirty="0">
              <a:solidFill>
                <a:schemeClr val="dk1"/>
              </a:solidFill>
            </a:endParaRPr>
          </a:p>
          <a:p>
            <a:pPr marL="609585" indent="-507987">
              <a:lnSpc>
                <a:spcPct val="115000"/>
              </a:lnSpc>
              <a:buClr>
                <a:schemeClr val="dk1"/>
              </a:buClr>
              <a:buSzPts val="2400"/>
              <a:buChar char="●"/>
            </a:pPr>
            <a:r>
              <a:rPr lang="en" sz="3200" dirty="0">
                <a:solidFill>
                  <a:schemeClr val="dk1"/>
                </a:solidFill>
              </a:rPr>
              <a:t>Eyes</a:t>
            </a:r>
            <a:endParaRPr sz="3200" dirty="0">
              <a:solidFill>
                <a:schemeClr val="dk1"/>
              </a:solidFill>
            </a:endParaRPr>
          </a:p>
          <a:p>
            <a:pPr marL="609585" indent="-507987">
              <a:lnSpc>
                <a:spcPct val="115000"/>
              </a:lnSpc>
              <a:buClr>
                <a:schemeClr val="dk1"/>
              </a:buClr>
              <a:buSzPts val="2400"/>
              <a:buChar char="●"/>
            </a:pPr>
            <a:r>
              <a:rPr lang="en" sz="3200" dirty="0">
                <a:solidFill>
                  <a:schemeClr val="dk1"/>
                </a:solidFill>
              </a:rPr>
              <a:t>Palms of hands</a:t>
            </a:r>
            <a:endParaRPr sz="3200" dirty="0">
              <a:solidFill>
                <a:schemeClr val="dk1"/>
              </a:solidFill>
            </a:endParaRPr>
          </a:p>
          <a:p>
            <a:pPr marL="609585" indent="-507987">
              <a:lnSpc>
                <a:spcPct val="115000"/>
              </a:lnSpc>
              <a:buClr>
                <a:schemeClr val="dk1"/>
              </a:buClr>
              <a:buSzPts val="2400"/>
              <a:buChar char="●"/>
            </a:pPr>
            <a:r>
              <a:rPr lang="en" sz="3200" dirty="0">
                <a:solidFill>
                  <a:schemeClr val="dk1"/>
                </a:solidFill>
              </a:rPr>
              <a:t>Fingers</a:t>
            </a:r>
            <a:endParaRPr sz="3200" dirty="0">
              <a:solidFill>
                <a:schemeClr val="dk1"/>
              </a:solidFill>
            </a:endParaRPr>
          </a:p>
          <a:p>
            <a:pPr marL="609585" indent="-507987">
              <a:lnSpc>
                <a:spcPct val="115000"/>
              </a:lnSpc>
              <a:buClr>
                <a:schemeClr val="dk1"/>
              </a:buClr>
              <a:buSzPts val="2400"/>
              <a:buChar char="●"/>
            </a:pPr>
            <a:r>
              <a:rPr lang="en" sz="3200" dirty="0">
                <a:solidFill>
                  <a:schemeClr val="dk1"/>
                </a:solidFill>
              </a:rPr>
              <a:t>Entire body</a:t>
            </a:r>
            <a:endParaRPr sz="3200" dirty="0">
              <a:solidFill>
                <a:schemeClr val="dk1"/>
              </a:solidFill>
            </a:endParaRPr>
          </a:p>
          <a:p>
            <a:pPr marL="609585" indent="-507987">
              <a:lnSpc>
                <a:spcPct val="115000"/>
              </a:lnSpc>
              <a:buClr>
                <a:schemeClr val="dk1"/>
              </a:buClr>
              <a:buSzPts val="2400"/>
              <a:buChar char="●"/>
            </a:pPr>
            <a:r>
              <a:rPr lang="en" sz="3200" dirty="0">
                <a:solidFill>
                  <a:schemeClr val="dk1"/>
                </a:solidFill>
              </a:rPr>
              <a:t>Interactable objects - controller, coffee cup, desk...</a:t>
            </a:r>
            <a:endParaRPr sz="3200" dirty="0">
              <a:solidFill>
                <a:schemeClr val="dk1"/>
              </a:solidFill>
            </a:endParaRPr>
          </a:p>
          <a:p>
            <a:pPr marL="609585" indent="-507987">
              <a:lnSpc>
                <a:spcPct val="115000"/>
              </a:lnSpc>
              <a:buClr>
                <a:schemeClr val="dk1"/>
              </a:buClr>
              <a:buSzPts val="2400"/>
              <a:buChar char="●"/>
            </a:pPr>
            <a:r>
              <a:rPr lang="en" sz="3200" dirty="0">
                <a:solidFill>
                  <a:schemeClr val="dk1"/>
                </a:solidFill>
              </a:rPr>
              <a:t>Other people in the space</a:t>
            </a:r>
            <a:endParaRPr sz="3200" dirty="0">
              <a:solidFill>
                <a:schemeClr val="dk1"/>
              </a:solidFill>
            </a:endParaRPr>
          </a:p>
          <a:p>
            <a:pPr>
              <a:spcBef>
                <a:spcPts val="2133"/>
              </a:spcBef>
            </a:pPr>
            <a:endParaRPr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F6EFC0-058D-476A-BB3C-03C4C12B3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233" y="1750740"/>
            <a:ext cx="4697587" cy="264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809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E1FFB-9BC5-4520-8029-1E546FC88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00" y="211567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Integrate the Accelerometer?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AACFE-9F64-4A54-9EA7-530158045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964354"/>
            <a:ext cx="11776400" cy="4555200"/>
          </a:xfrm>
        </p:spPr>
        <p:txBody>
          <a:bodyPr/>
          <a:lstStyle/>
          <a:p>
            <a:pPr marL="152396" indent="0">
              <a:buNone/>
            </a:pPr>
            <a:r>
              <a:rPr lang="en-US" dirty="0"/>
              <a:t>We could subtract off acceleration due to gravity and find body acceleration…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What do we need to estimate position?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How does that contrast with using a gyroscope to compute orientation?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What is effect on the error?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Can the IMU sensors be used to correct positional drift error?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118516-6B89-40D0-BE60-43E9AC4D9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720" y="3129966"/>
            <a:ext cx="3972280" cy="382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41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E1FFB-9BC5-4520-8029-1E546FC88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00" y="211567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Integrate the Accelerometer?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AACFE-9F64-4A54-9EA7-530158045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964354"/>
            <a:ext cx="11776400" cy="4555200"/>
          </a:xfrm>
        </p:spPr>
        <p:txBody>
          <a:bodyPr/>
          <a:lstStyle/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What do we need to estimate position? </a:t>
            </a:r>
            <a:r>
              <a:rPr lang="en-US" dirty="0">
                <a:solidFill>
                  <a:srgbClr val="FF0000"/>
                </a:solidFill>
              </a:rPr>
              <a:t>Integrate twice</a:t>
            </a:r>
          </a:p>
          <a:p>
            <a:pPr marL="152396" indent="0">
              <a:buNone/>
            </a:pPr>
            <a:r>
              <a:rPr lang="en-US" dirty="0"/>
              <a:t>How does that contrast with using a gyroscope to compute orientation?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Only a single integration is necessary to find orientation from angular velocity</a:t>
            </a:r>
            <a:endParaRPr lang="en-US" dirty="0"/>
          </a:p>
          <a:p>
            <a:pPr marL="152396" indent="0">
              <a:buNone/>
            </a:pPr>
            <a:r>
              <a:rPr lang="en-US" dirty="0"/>
              <a:t>What is effect on the error?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Orientation error is linear in time. Positional would be quadratic in time.</a:t>
            </a:r>
          </a:p>
          <a:p>
            <a:pPr marL="152396" indent="0">
              <a:buNone/>
            </a:pPr>
            <a:r>
              <a:rPr lang="en-US" dirty="0"/>
              <a:t>Can the IMU sensors be used to correct positional drift error?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No…can’t detect even constant velocity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118516-6B89-40D0-BE60-43E9AC4D9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720" y="3129966"/>
            <a:ext cx="3972280" cy="382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8563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72FC8-D7A2-4A1C-9D44-47D866C51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Active Tracking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F692C-C2BF-4E63-AC1F-6E6662D76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Another approach is to create a signal to be sensed</a:t>
            </a:r>
            <a:br>
              <a:rPr lang="en-US" dirty="0"/>
            </a:br>
            <a:endParaRPr lang="en-US" dirty="0"/>
          </a:p>
          <a:p>
            <a:pPr marL="152396" indent="0">
              <a:buNone/>
            </a:pPr>
            <a:r>
              <a:rPr lang="en-US" dirty="0"/>
              <a:t>Many approaches have been tried</a:t>
            </a:r>
          </a:p>
          <a:p>
            <a:r>
              <a:rPr lang="en-US" dirty="0"/>
              <a:t>Infrared</a:t>
            </a:r>
          </a:p>
          <a:p>
            <a:r>
              <a:rPr lang="en-US" dirty="0"/>
              <a:t>Ultrasound</a:t>
            </a:r>
          </a:p>
          <a:p>
            <a:r>
              <a:rPr lang="en-US" dirty="0"/>
              <a:t>Electromagnetic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1989F5-2A9D-439F-8B08-43CA570F3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369" y="3051716"/>
            <a:ext cx="6674462" cy="272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6111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18CD9-9DFE-4BF1-8D50-C8AE470BB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Trilateration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AE6B0-A261-49AA-906D-D33AF68931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something like ultrasound </a:t>
            </a:r>
          </a:p>
          <a:p>
            <a:r>
              <a:rPr lang="en-US" dirty="0"/>
              <a:t>Emitter is a speaker and detector is a microphone</a:t>
            </a:r>
          </a:p>
          <a:p>
            <a:r>
              <a:rPr lang="en-US" dirty="0"/>
              <a:t>Speaker emits at known time intervals…</a:t>
            </a:r>
          </a:p>
          <a:p>
            <a:r>
              <a:rPr lang="en-US" dirty="0"/>
              <a:t>Time of Flight (time to detection) enables computation of distance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44A36A-9B97-42E9-BC49-2D78CE1C9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332" y="3509168"/>
            <a:ext cx="7261933" cy="25826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6C5AB9-FD34-493B-9591-1045D92B39AC}"/>
              </a:ext>
            </a:extLst>
          </p:cNvPr>
          <p:cNvSpPr txBox="1"/>
          <p:nvPr/>
        </p:nvSpPr>
        <p:spPr>
          <a:xfrm>
            <a:off x="8581292" y="3953022"/>
            <a:ext cx="34184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Three emitters allow unique determination of location…</a:t>
            </a:r>
          </a:p>
        </p:txBody>
      </p:sp>
    </p:spTree>
    <p:extLst>
      <p:ext uri="{BB962C8B-B14F-4D97-AF65-F5344CB8AC3E}">
        <p14:creationId xmlns:p14="http://schemas.microsoft.com/office/powerpoint/2010/main" val="30443894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23C81-E7EC-457A-90B5-9B1D1CB38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Sound and EM…and Visibility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616F6-E635-4535-AAF7-1B6D18451A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Both kinds of systems have been problematic</a:t>
            </a:r>
          </a:p>
          <a:p>
            <a:r>
              <a:rPr lang="en-US" dirty="0"/>
              <a:t>Sound reflects off objects in the rooms leading multiple detections</a:t>
            </a:r>
          </a:p>
          <a:p>
            <a:r>
              <a:rPr lang="en-US" dirty="0"/>
              <a:t>Environment can warp EM fields and thus warp detected trajectories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DEA8AE-941C-4B69-927F-39918A991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27" y="3230405"/>
            <a:ext cx="3363750" cy="265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7FE809-4668-4231-B945-E34AA10A183E}"/>
              </a:ext>
            </a:extLst>
          </p:cNvPr>
          <p:cNvSpPr txBox="1"/>
          <p:nvPr/>
        </p:nvSpPr>
        <p:spPr>
          <a:xfrm>
            <a:off x="4545604" y="3682219"/>
            <a:ext cx="67716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Visibility approaches have been more robust</a:t>
            </a:r>
          </a:p>
          <a:p>
            <a:endParaRPr lang="en-US" sz="2400" dirty="0"/>
          </a:p>
          <a:p>
            <a:r>
              <a:rPr lang="en-US" sz="2400" dirty="0"/>
              <a:t>Camera can be used to track features</a:t>
            </a:r>
          </a:p>
          <a:p>
            <a:endParaRPr lang="en-US" sz="2400" dirty="0"/>
          </a:p>
          <a:p>
            <a:r>
              <a:rPr lang="en-US" sz="2400" dirty="0"/>
              <a:t>Oculus Rift system tracks infrared LEDs on the HMD</a:t>
            </a:r>
          </a:p>
        </p:txBody>
      </p:sp>
    </p:spTree>
    <p:extLst>
      <p:ext uri="{BB962C8B-B14F-4D97-AF65-F5344CB8AC3E}">
        <p14:creationId xmlns:p14="http://schemas.microsoft.com/office/powerpoint/2010/main" val="1965754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D5798-B074-4925-8A22-76DDE155D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A Quick Guide to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F3EA17-1C94-4DF8-909C-3A46058589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Natural Features</a:t>
            </a:r>
            <a:r>
              <a:rPr lang="en-US" dirty="0"/>
              <a:t>: Automatically discovered and labeled</a:t>
            </a:r>
          </a:p>
          <a:p>
            <a:r>
              <a:rPr lang="en-US" b="1" dirty="0"/>
              <a:t>Artificial Features</a:t>
            </a:r>
            <a:r>
              <a:rPr lang="en-US" dirty="0"/>
              <a:t>: Engineered and placed in scene with assigned labels</a:t>
            </a:r>
          </a:p>
          <a:p>
            <a:r>
              <a:rPr lang="en-US" b="1" dirty="0"/>
              <a:t>Passive Features</a:t>
            </a:r>
            <a:r>
              <a:rPr lang="en-US" dirty="0"/>
              <a:t>: Do not emit energy…can reflect energy (i.e. light)</a:t>
            </a:r>
          </a:p>
          <a:p>
            <a:r>
              <a:rPr lang="en-US" b="1" dirty="0"/>
              <a:t>Active Features</a:t>
            </a:r>
            <a:r>
              <a:rPr lang="en-US" dirty="0"/>
              <a:t>: Emit light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4EA1ED-E7D3-4CC5-895B-CA80CEC8C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842" y="2920005"/>
            <a:ext cx="7029157" cy="383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394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FFA65-A3C8-4CF5-856E-DA3BE6D6A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Perspective-n-Point Problem (PnP)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510E1E-C5BB-4D12-A384-1A636B06A8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n-points on an object in an image, compute the pose matrix </a:t>
            </a:r>
            <a:r>
              <a:rPr lang="en-US" dirty="0" err="1"/>
              <a:t>T</a:t>
            </a:r>
            <a:r>
              <a:rPr lang="en-US" baseline="-25000" dirty="0" err="1"/>
              <a:t>rb</a:t>
            </a:r>
            <a:endParaRPr lang="en-US" baseline="-25000" dirty="0"/>
          </a:p>
          <a:p>
            <a:r>
              <a:rPr lang="en-US" dirty="0"/>
              <a:t>Each observed point (</a:t>
            </a:r>
            <a:r>
              <a:rPr lang="en-US" dirty="0" err="1"/>
              <a:t>i,j</a:t>
            </a:r>
            <a:r>
              <a:rPr lang="en-US" dirty="0"/>
              <a:t>) in image coordinates eliminates 2 DOFs</a:t>
            </a:r>
          </a:p>
          <a:p>
            <a:r>
              <a:rPr lang="en-US" dirty="0"/>
              <a:t>For 3 points (i.e. P3P) 0 DOFs remain but solution is not unique</a:t>
            </a:r>
          </a:p>
          <a:p>
            <a:r>
              <a:rPr lang="en-US" dirty="0"/>
              <a:t>P6P required for unique solution</a:t>
            </a:r>
          </a:p>
          <a:p>
            <a:r>
              <a:rPr lang="en-US" dirty="0"/>
              <a:t>More than 6 points generally used to make solution robust to error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9479A1-6513-4CE8-AFF2-BD48DA853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280" y="3747674"/>
            <a:ext cx="4051831" cy="283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1838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2C2BF-5F32-4272-9C9C-CC0A85700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Camera-Based 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A0F08-C72F-4DE7-9A17-9A648884E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We can either</a:t>
            </a:r>
          </a:p>
          <a:p>
            <a:r>
              <a:rPr lang="en-US" dirty="0"/>
              <a:t>Have a fixed camera and moving features (Rift)</a:t>
            </a:r>
          </a:p>
          <a:p>
            <a:r>
              <a:rPr lang="en-US" dirty="0"/>
              <a:t>Have a moving camera and fixed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5E1DED-7D0A-46E3-9CDC-D23DD5968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16" y="3230026"/>
            <a:ext cx="9927102" cy="310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70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3C944-8EA5-4205-8946-91FCB360A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Camera Calibration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EC3BAB7-D585-4DE1-811C-0EC6191054B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152396" indent="0">
                  <a:buNone/>
                </a:pPr>
                <a:r>
                  <a:rPr lang="en-US" dirty="0"/>
                  <a:t>Apply a homogeneous transform to image from camera</a:t>
                </a:r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The matrix parameters are the intrinsic parameters of the camera</a:t>
                </a:r>
              </a:p>
              <a:p>
                <a:r>
                  <a:rPr lang="en-US" dirty="0"/>
                  <a:t>α parameters handle scaling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handle offset of the optical axis</a:t>
                </a:r>
              </a:p>
              <a:p>
                <a:r>
                  <a:rPr lang="en-US" dirty="0"/>
                  <a:t>ϒ handles image shear</a:t>
                </a:r>
              </a:p>
              <a:p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These parameters can be determined empirically from synthetic scenes</a:t>
                </a:r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EC3BAB7-D585-4DE1-811C-0EC6191054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2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0600A3-95F8-4EF9-9299-2FEA4913D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065" y="1603455"/>
            <a:ext cx="2063100" cy="137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590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492F6-DAB9-4260-915C-8A3F459D3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Laser-Based-Implementation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99FE45-0C9A-4DF4-BCAF-C185EC30E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Lighthouse HTC </a:t>
            </a:r>
            <a:r>
              <a:rPr lang="en-US" dirty="0" err="1"/>
              <a:t>Vive</a:t>
            </a:r>
            <a:r>
              <a:rPr lang="en-US" dirty="0"/>
              <a:t> tracking is an example</a:t>
            </a:r>
          </a:p>
          <a:p>
            <a:r>
              <a:rPr lang="en-US" dirty="0"/>
              <a:t>Lighthouse has spinning drum emitting vertical and horizontal IR light</a:t>
            </a:r>
          </a:p>
          <a:p>
            <a:r>
              <a:rPr lang="en-US" dirty="0"/>
              <a:t>Photodiodes on HMD detect IR light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8B648-1540-4229-A31A-3D6DA1693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05" y="3258187"/>
            <a:ext cx="9297884" cy="359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61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89796-75E0-4BFA-81B4-971CA9C75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Tracking Rigid Bodies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E68D2-6883-46F0-A658-412471030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to track 3D position and orientation over time</a:t>
            </a:r>
          </a:p>
          <a:p>
            <a:r>
              <a:rPr lang="en-US" dirty="0"/>
              <a:t>How can we store this information?</a:t>
            </a:r>
          </a:p>
        </p:txBody>
      </p:sp>
    </p:spTree>
    <p:extLst>
      <p:ext uri="{BB962C8B-B14F-4D97-AF65-F5344CB8AC3E}">
        <p14:creationId xmlns:p14="http://schemas.microsoft.com/office/powerpoint/2010/main" val="12732492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492F6-DAB9-4260-915C-8A3F459D3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Laser-Based-Implementation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99FE45-0C9A-4DF4-BCAF-C185EC30E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536633"/>
            <a:ext cx="11776400" cy="4555200"/>
          </a:xfrm>
        </p:spPr>
        <p:txBody>
          <a:bodyPr/>
          <a:lstStyle/>
          <a:p>
            <a:r>
              <a:rPr lang="en-US" dirty="0"/>
              <a:t>Horizontal light determines pixel column of feature coordinate</a:t>
            </a:r>
          </a:p>
          <a:p>
            <a:r>
              <a:rPr lang="en-US" dirty="0"/>
              <a:t>Vertical light determines pixel row of feature coordinates</a:t>
            </a:r>
          </a:p>
          <a:p>
            <a:r>
              <a:rPr lang="en-US" dirty="0"/>
              <a:t>Multiple base stations needed to compute distance from feature to station</a:t>
            </a:r>
          </a:p>
          <a:p>
            <a:pPr marL="152396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7CAF5D-BEEA-472B-8479-5B25D2788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714" y="3111017"/>
            <a:ext cx="9068972" cy="315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220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15F84-324A-4656-B487-30C52C02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Filtering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092FF4-782A-416C-A809-0E00A17DE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536633"/>
            <a:ext cx="12192000" cy="4555200"/>
          </a:xfrm>
        </p:spPr>
        <p:txBody>
          <a:bodyPr/>
          <a:lstStyle/>
          <a:p>
            <a:pPr marL="152396" indent="0">
              <a:buNone/>
            </a:pPr>
            <a:r>
              <a:rPr lang="en-US" dirty="0"/>
              <a:t>IMU frequency is much higher than camera usually…so it is useful to use it</a:t>
            </a:r>
          </a:p>
          <a:p>
            <a:pPr marL="152396" indent="0">
              <a:buNone/>
            </a:pPr>
            <a:br>
              <a:rPr lang="en-US" dirty="0"/>
            </a:br>
            <a:br>
              <a:rPr lang="en-US" dirty="0"/>
            </a:br>
            <a:r>
              <a:rPr lang="en-US" dirty="0"/>
              <a:t>Orientation can be computed using camera and IMU together to reduce error</a:t>
            </a:r>
          </a:p>
          <a:p>
            <a:r>
              <a:rPr lang="en-US" dirty="0"/>
              <a:t>Camera optical axis can be used to estimate yaw error </a:t>
            </a:r>
            <a:br>
              <a:rPr lang="en-US" dirty="0"/>
            </a:br>
            <a:r>
              <a:rPr lang="en-US" dirty="0"/>
              <a:t>(replacing magnetometer)</a:t>
            </a:r>
          </a:p>
          <a:p>
            <a:r>
              <a:rPr lang="en-US" dirty="0"/>
              <a:t>If camera tilt is known, it can be used to provide tilt error estimation</a:t>
            </a:r>
            <a:br>
              <a:rPr lang="en-US" dirty="0"/>
            </a:br>
            <a:r>
              <a:rPr lang="en-US" dirty="0"/>
              <a:t>(replacing accelerometer)</a:t>
            </a:r>
          </a:p>
          <a:p>
            <a:pPr marL="152396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0064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5125-CE7A-4DEF-A014-BFB5D22BA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Integrating the Accelerometer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06B6054-24AD-4130-BCEC-866A3D9C9E7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152396" indent="0">
                  <a:buNone/>
                </a:pPr>
                <a:r>
                  <a:rPr lang="en-US" dirty="0"/>
                  <a:t>We can use the camera and IMU together to compute position as well</a:t>
                </a:r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We have the accelerometer value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We can numerically integrate to obtain a position estimate</a:t>
                </a:r>
              </a:p>
              <a:p>
                <a:pPr marL="15239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+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−1]</m:t>
                      </m:r>
                    </m:oMath>
                  </m:oMathPara>
                </a14:m>
                <a:endParaRPr lang="en-US" dirty="0"/>
              </a:p>
              <a:p>
                <a:pPr marL="15239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+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−1]</m:t>
                      </m:r>
                    </m:oMath>
                  </m:oMathPara>
                </a14:m>
                <a:endParaRPr lang="en-US" dirty="0"/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This is </a:t>
                </a:r>
                <a:r>
                  <a:rPr lang="en-US" i="1" dirty="0"/>
                  <a:t>Euler Integration</a:t>
                </a:r>
                <a:r>
                  <a:rPr lang="en-US" dirty="0"/>
                  <a:t>…</a:t>
                </a:r>
                <a:br>
                  <a:rPr lang="en-US" dirty="0"/>
                </a:br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In practice a higher-order scheme (such as RK2 or RK4) should be used</a:t>
                </a:r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06B6054-24AD-4130-BCEC-866A3D9C9E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3641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CBF06-298C-42EB-A45F-750C9B1AC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Correcting the Estimated Velocity and 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66F5AA4-C698-468C-874E-D45D28C3CA3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52396" indent="0">
                  <a:buNone/>
                </a:pPr>
                <a:r>
                  <a:rPr lang="en-US" dirty="0"/>
                  <a:t>The camera can provide an estimate of drift error for velocity and position</a:t>
                </a:r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We can compute corrected values using a complementary filter</a:t>
                </a:r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15239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66F5AA4-C698-468C-874E-D45D28C3CA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28672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2D4F2-6D3C-40FE-B028-FA3CAA2DF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Oculus Quest</a:t>
            </a:r>
          </a:p>
        </p:txBody>
      </p:sp>
      <p:pic>
        <p:nvPicPr>
          <p:cNvPr id="4" name="Online Media 3" title="Hands-On with the Oculus Quest VR Headset!">
            <a:hlinkClick r:id="" action="ppaction://media"/>
            <a:extLst>
              <a:ext uri="{FF2B5EF4-FFF2-40B4-BE49-F238E27FC236}">
                <a16:creationId xmlns:a16="http://schemas.microsoft.com/office/drawing/2014/main" id="{A0D7A89F-5283-447E-83E2-0506093B277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99683" y="1277541"/>
            <a:ext cx="9311217" cy="523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78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89796-75E0-4BFA-81B4-971CA9C75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Tracking Rigid Bodies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ACE68D2-6883-46F0-A658-41247103086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We want to track 3D position and orientation over time</a:t>
                </a:r>
              </a:p>
              <a:p>
                <a:r>
                  <a:rPr lang="en-US" dirty="0"/>
                  <a:t>How can we store this information?</a:t>
                </a:r>
              </a:p>
              <a:p>
                <a:endParaRPr lang="en-US" dirty="0"/>
              </a:p>
              <a:p>
                <a:r>
                  <a:rPr lang="en-US" dirty="0"/>
                  <a:t>You could keep position 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Orientation as a quaternion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US" b="0" dirty="0"/>
              </a:p>
              <a:p>
                <a:pPr marL="152396" indent="0">
                  <a:buNone/>
                </a:pPr>
                <a:endParaRPr lang="en-US" dirty="0"/>
              </a:p>
              <a:p>
                <a:r>
                  <a:rPr lang="en-US" dirty="0"/>
                  <a:t>Or as a transformation matrix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ACE68D2-6883-46F0-A658-4124710308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F167612-8138-45E8-B457-1513D55AB545}"/>
              </a:ext>
            </a:extLst>
          </p:cNvPr>
          <p:cNvSpPr txBox="1"/>
          <p:nvPr/>
        </p:nvSpPr>
        <p:spPr>
          <a:xfrm>
            <a:off x="7861300" y="2510135"/>
            <a:ext cx="22606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Google Cardboard</a:t>
            </a:r>
            <a:br>
              <a:rPr lang="en-US" dirty="0">
                <a:latin typeface="Comic Sans MS" panose="030F0702030302020204" pitchFamily="66" charset="0"/>
              </a:rPr>
            </a:br>
            <a:r>
              <a:rPr lang="en-US" dirty="0">
                <a:latin typeface="Comic Sans MS" panose="030F0702030302020204" pitchFamily="66" charset="0"/>
              </a:rPr>
              <a:t>Gear VR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5F7DA9-D0A8-4CEA-A75D-B4FEE672AD0A}"/>
              </a:ext>
            </a:extLst>
          </p:cNvPr>
          <p:cNvSpPr txBox="1"/>
          <p:nvPr/>
        </p:nvSpPr>
        <p:spPr>
          <a:xfrm>
            <a:off x="8623300" y="4465935"/>
            <a:ext cx="22606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Oculus</a:t>
            </a:r>
            <a:br>
              <a:rPr lang="en-US" dirty="0">
                <a:latin typeface="Comic Sans MS" panose="030F0702030302020204" pitchFamily="66" charset="0"/>
              </a:rPr>
            </a:br>
            <a:r>
              <a:rPr lang="en-US" dirty="0">
                <a:latin typeface="Comic Sans MS" panose="030F0702030302020204" pitchFamily="66" charset="0"/>
              </a:rPr>
              <a:t>HTC </a:t>
            </a:r>
            <a:r>
              <a:rPr lang="en-US" dirty="0" err="1">
                <a:latin typeface="Comic Sans MS" panose="030F0702030302020204" pitchFamily="66" charset="0"/>
              </a:rPr>
              <a:t>Vive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274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FE0A1-3EBE-4E5B-AC0D-583E678D9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Gyroscope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0B8002-1A00-40E8-A009-5DD40EF88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1396" y="3781425"/>
            <a:ext cx="3110604" cy="304008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03733-F9AC-4EAE-AE31-B2576D328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" y="1536633"/>
            <a:ext cx="9453488" cy="4555200"/>
          </a:xfrm>
        </p:spPr>
        <p:txBody>
          <a:bodyPr/>
          <a:lstStyle/>
          <a:p>
            <a:pPr marL="152396" indent="0">
              <a:buNone/>
            </a:pPr>
            <a:r>
              <a:rPr lang="en-US" dirty="0"/>
              <a:t>Device that measures angular velocity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Measurement is an approximation to true angular velocity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Calibration error</a:t>
            </a:r>
          </a:p>
          <a:p>
            <a:r>
              <a:rPr lang="en-US" sz="2400" dirty="0"/>
              <a:t>Biggest reason for difference between true and measured values</a:t>
            </a:r>
          </a:p>
          <a:p>
            <a:r>
              <a:rPr lang="en-US" sz="2400" dirty="0"/>
              <a:t>Biggest difference between high quality IMU ($1000+)</a:t>
            </a:r>
            <a:br>
              <a:rPr lang="en-US" sz="2400" dirty="0"/>
            </a:br>
            <a:r>
              <a:rPr lang="en-US" sz="2400" dirty="0"/>
              <a:t>…and cheap IMU ($1)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CAC41A-FE82-4F28-B2F8-7E7162727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8682" y="0"/>
            <a:ext cx="3113318" cy="268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06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4486A-AAC8-4880-9B43-68208EB53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Drift Error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A9C8AD3-29ED-4F74-A45A-FBE860059075}"/>
                  </a:ext>
                </a:extLst>
              </p:cNvPr>
              <p:cNvSpPr txBox="1"/>
              <p:nvPr/>
            </p:nvSpPr>
            <p:spPr>
              <a:xfrm>
                <a:off x="127000" y="1716366"/>
                <a:ext cx="12065000" cy="4743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We can model the relationship between approximate and true rotational velocity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𝑏𝑤</m:t>
                    </m:r>
                  </m:oMath>
                </a14:m>
                <a:endParaRPr lang="en-US" sz="22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b="1" dirty="0"/>
                  <a:t>a</a:t>
                </a:r>
                <a:r>
                  <a:rPr lang="en-US" sz="2200" b="0" dirty="0"/>
                  <a:t> is called </a:t>
                </a:r>
                <a:r>
                  <a:rPr lang="en-US" sz="2200" b="0" i="1" dirty="0"/>
                  <a:t>offset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b="1" dirty="0"/>
                  <a:t>b</a:t>
                </a:r>
                <a:r>
                  <a:rPr lang="en-US" sz="2200" dirty="0"/>
                  <a:t> is called </a:t>
                </a:r>
                <a:r>
                  <a:rPr lang="en-US" sz="2200" i="1" dirty="0"/>
                  <a:t>scale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i="1" dirty="0"/>
              </a:p>
              <a:p>
                <a:r>
                  <a:rPr lang="en-US" sz="2200" dirty="0"/>
                  <a:t>So the error would be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Let’s just consider orientation error which we will call drift error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200" b="0" dirty="0"/>
              </a:p>
              <a:p>
                <a:r>
                  <a:rPr lang="en-US" sz="2200" dirty="0"/>
                  <a:t>…just in 2D for now</a:t>
                </a:r>
                <a:endParaRPr lang="en-US" sz="2200" b="0" dirty="0"/>
              </a:p>
              <a:p>
                <a:endParaRPr lang="en-US" sz="2200" dirty="0"/>
              </a:p>
              <a:p>
                <a:r>
                  <a:rPr lang="en-US" sz="2200" b="0" dirty="0"/>
                  <a:t>Assume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200" b="0" dirty="0"/>
                  <a:t> and constant angular velocity. Integrating over time the drift error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2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200" b="0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2200" b="0" i="0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2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latin typeface="Cambria Math" panose="02040503050406030204" pitchFamily="18" charset="0"/>
                        </a:rPr>
                        <m:t>bw</m:t>
                      </m:r>
                      <m:r>
                        <a:rPr lang="en-US" sz="22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2200" b="0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2200" b="0" i="0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2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22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2200" b="0" i="0" smtClean="0">
                          <a:latin typeface="Cambria Math" panose="02040503050406030204" pitchFamily="18" charset="0"/>
                        </a:rPr>
                        <m:t>−1))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br>
                  <a:rPr lang="en-US" sz="2200" b="0" dirty="0"/>
                </a:br>
                <a:endParaRPr lang="en-US" sz="2200" b="0" dirty="0"/>
              </a:p>
              <a:p>
                <a:br>
                  <a:rPr lang="en-US" sz="2200" b="1" dirty="0"/>
                </a:br>
                <a:r>
                  <a:rPr lang="en-US" sz="2200" b="1" dirty="0"/>
                  <a:t>Tracking an HMD using a gyroscope, error increases at a faster rate as the head rotates more quickly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A9C8AD3-29ED-4F74-A45A-FBE860059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00" y="1716366"/>
                <a:ext cx="12065000" cy="4743222"/>
              </a:xfrm>
              <a:prstGeom prst="rect">
                <a:avLst/>
              </a:prstGeom>
              <a:blipFill>
                <a:blip r:embed="rId2"/>
                <a:stretch>
                  <a:fillRect l="-657" t="-9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2466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FB612-1ADB-484D-AF9E-48A8A8634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Four Problems to Solve in Tracking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D84495-F591-46A5-9B72-ED87CC416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649400" cy="4555200"/>
          </a:xfrm>
        </p:spPr>
        <p:txBody>
          <a:bodyPr/>
          <a:lstStyle/>
          <a:p>
            <a:pPr marL="152396" indent="0">
              <a:buNone/>
            </a:pPr>
            <a:r>
              <a:rPr lang="en-US" b="1" dirty="0"/>
              <a:t>Calibration:</a:t>
            </a:r>
            <a:r>
              <a:rPr lang="en-US" dirty="0"/>
              <a:t> adjust sensor values to remove error</a:t>
            </a:r>
            <a:br>
              <a:rPr lang="en-US" dirty="0"/>
            </a:br>
            <a:endParaRPr lang="en-US" dirty="0"/>
          </a:p>
          <a:p>
            <a:pPr marL="152396" indent="0">
              <a:buNone/>
            </a:pPr>
            <a:r>
              <a:rPr lang="en-US" b="1" dirty="0"/>
              <a:t>Integration:</a:t>
            </a:r>
            <a:r>
              <a:rPr lang="en-US" dirty="0"/>
              <a:t> orientation is estimated by integrating discrete measurements</a:t>
            </a:r>
            <a:br>
              <a:rPr lang="en-US" dirty="0"/>
            </a:br>
            <a:endParaRPr lang="en-US" dirty="0"/>
          </a:p>
          <a:p>
            <a:pPr marL="152396" indent="0">
              <a:buNone/>
            </a:pPr>
            <a:r>
              <a:rPr lang="en-US" b="1" dirty="0"/>
              <a:t>Registration:</a:t>
            </a:r>
            <a:r>
              <a:rPr lang="en-US" dirty="0"/>
              <a:t> initial orientation must be determined </a:t>
            </a:r>
            <a:br>
              <a:rPr lang="en-US" dirty="0"/>
            </a:br>
            <a:endParaRPr lang="en-US" dirty="0"/>
          </a:p>
          <a:p>
            <a:pPr marL="152396" indent="0">
              <a:buNone/>
            </a:pPr>
            <a:r>
              <a:rPr lang="en-US" b="1" dirty="0"/>
              <a:t>Drift error: </a:t>
            </a:r>
            <a:r>
              <a:rPr lang="en-US" dirty="0"/>
              <a:t>error grows over time and must be removed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797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4486A-AAC8-4880-9B43-68208EB53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Calibration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5E43D-FA53-4798-8ABC-E1E8950C7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800" cy="97796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pPr marL="152396" indent="0">
              <a:buNone/>
            </a:pPr>
            <a:r>
              <a:rPr lang="en-US" b="1" dirty="0"/>
              <a:t>Calibration</a:t>
            </a:r>
            <a:r>
              <a:rPr lang="en-US" dirty="0"/>
              <a:t> is the process of configuring an instrument to provide a result for a sample within an acceptable range.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A9C8AD3-29ED-4F74-A45A-FBE860059075}"/>
                  </a:ext>
                </a:extLst>
              </p:cNvPr>
              <p:cNvSpPr txBox="1"/>
              <p:nvPr/>
            </p:nvSpPr>
            <p:spPr>
              <a:xfrm>
                <a:off x="415600" y="2694266"/>
                <a:ext cx="11649400" cy="3133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If we have a way of measuring true angular velocity we can calibrate a bad sensor</a:t>
                </a:r>
                <a:br>
                  <a:rPr lang="en-US" sz="2000" dirty="0"/>
                </a:br>
                <a:r>
                  <a:rPr lang="en-US" sz="2000" dirty="0"/>
                  <a:t>….e.g. we could use a known good sensor</a:t>
                </a:r>
                <a:br>
                  <a:rPr lang="en-US" sz="2000" dirty="0"/>
                </a:br>
                <a:endParaRPr lang="en-US" sz="2000" dirty="0"/>
              </a:p>
              <a:p>
                <a:r>
                  <a:rPr lang="en-US" sz="2000" dirty="0"/>
                  <a:t>Take thousands of samples and compute the sum of differences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𝑔𝑜𝑜𝑑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𝑏𝑎𝑑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2000" dirty="0"/>
                              <m:t>) 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b="0" dirty="0"/>
              </a:p>
              <a:p>
                <a:endParaRPr lang="en-US" i="1" dirty="0"/>
              </a:p>
              <a:p>
                <a:pPr/>
                <a:r>
                  <a:rPr lang="en-US" dirty="0"/>
                  <a:t>Then use linear least squares and our error model to find which offset and scale minimize the error </a:t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𝑔𝑜𝑜𝑑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𝑏𝑎𝑑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dirty="0"/>
                                <m:t>)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i="1" dirty="0"/>
              </a:p>
              <a:p>
                <a:r>
                  <a:rPr lang="en-US" dirty="0"/>
                  <a:t>This calibration allows us to correct, to some extent, the bad sensor output in the future.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A9C8AD3-29ED-4F74-A45A-FBE860059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00" y="2694266"/>
                <a:ext cx="11649400" cy="3133358"/>
              </a:xfrm>
              <a:prstGeom prst="rect">
                <a:avLst/>
              </a:prstGeom>
              <a:blipFill>
                <a:blip r:embed="rId2"/>
                <a:stretch>
                  <a:fillRect l="-523" t="-1167" b="-2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9858"/>
      </p:ext>
    </p:extLst>
  </p:cSld>
  <p:clrMapOvr>
    <a:masterClrMapping/>
  </p:clrMapOvr>
</p:sld>
</file>

<file path=ppt/theme/theme1.xml><?xml version="1.0" encoding="utf-8"?>
<a:theme xmlns:a="http://schemas.openxmlformats.org/drawingml/2006/main" name="Sample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SampleSlides</Template>
  <TotalTime>19105</TotalTime>
  <Words>1755</Words>
  <Application>Microsoft Office PowerPoint</Application>
  <PresentationFormat>Widescreen</PresentationFormat>
  <Paragraphs>336</Paragraphs>
  <Slides>44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Arial</vt:lpstr>
      <vt:lpstr>Calibri</vt:lpstr>
      <vt:lpstr>Cambria</vt:lpstr>
      <vt:lpstr>Cambria Math</vt:lpstr>
      <vt:lpstr>Comic Sans MS</vt:lpstr>
      <vt:lpstr>Latha</vt:lpstr>
      <vt:lpstr>Lato</vt:lpstr>
      <vt:lpstr>Lato Medium</vt:lpstr>
      <vt:lpstr>Wingdings</vt:lpstr>
      <vt:lpstr>SampleSlides</vt:lpstr>
      <vt:lpstr>PowerPoint Presentation</vt:lpstr>
      <vt:lpstr>Tracking Systems in VR</vt:lpstr>
      <vt:lpstr>Things We Would Like to Track</vt:lpstr>
      <vt:lpstr>Tracking Rigid Bodies </vt:lpstr>
      <vt:lpstr>Tracking Rigid Bodies </vt:lpstr>
      <vt:lpstr>Gyroscope</vt:lpstr>
      <vt:lpstr>Drift Error</vt:lpstr>
      <vt:lpstr>Four Problems to Solve in Tracking</vt:lpstr>
      <vt:lpstr>Calibration</vt:lpstr>
      <vt:lpstr>Integration</vt:lpstr>
      <vt:lpstr>Registration </vt:lpstr>
      <vt:lpstr>Drift Correction</vt:lpstr>
      <vt:lpstr>Drift Correction Considerations</vt:lpstr>
      <vt:lpstr>3D Orientation</vt:lpstr>
      <vt:lpstr>Calibration in 3D</vt:lpstr>
      <vt:lpstr>Integration in 3D</vt:lpstr>
      <vt:lpstr>Drift Error in 3D</vt:lpstr>
      <vt:lpstr>Tilt Error</vt:lpstr>
      <vt:lpstr>Correcting Tilt Error</vt:lpstr>
      <vt:lpstr>Correcting Tilt Error in Practice</vt:lpstr>
      <vt:lpstr>Yaw Error</vt:lpstr>
      <vt:lpstr>Correcting Yaw Error in Practice</vt:lpstr>
      <vt:lpstr>Correcting Yaw Error in Practice</vt:lpstr>
      <vt:lpstr>Filtering</vt:lpstr>
      <vt:lpstr>Inside-Out Tracking</vt:lpstr>
      <vt:lpstr>Setting the Viewpoint</vt:lpstr>
      <vt:lpstr>Debugging Tip</vt:lpstr>
      <vt:lpstr>A Head Model</vt:lpstr>
      <vt:lpstr>Tracking Position and Orientation</vt:lpstr>
      <vt:lpstr>Integrate the Accelerometer?</vt:lpstr>
      <vt:lpstr>Integrate the Accelerometer?</vt:lpstr>
      <vt:lpstr>Active Tracking</vt:lpstr>
      <vt:lpstr>Trilateration</vt:lpstr>
      <vt:lpstr>Sound and EM…and Visibility</vt:lpstr>
      <vt:lpstr>A Quick Guide to Features</vt:lpstr>
      <vt:lpstr>Perspective-n-Point Problem (PnP)</vt:lpstr>
      <vt:lpstr>Camera-Based Implementation</vt:lpstr>
      <vt:lpstr>Camera Calibration</vt:lpstr>
      <vt:lpstr>Laser-Based-Implementation</vt:lpstr>
      <vt:lpstr>Laser-Based-Implementation</vt:lpstr>
      <vt:lpstr>Filtering</vt:lpstr>
      <vt:lpstr>Integrating the Accelerometer </vt:lpstr>
      <vt:lpstr>Correcting the Estimated Velocity and Position</vt:lpstr>
      <vt:lpstr>Oculus Quest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Schumacher;shaffer1@illinois.edu</dc:creator>
  <cp:lastModifiedBy>Eric Shaffer</cp:lastModifiedBy>
  <cp:revision>269</cp:revision>
  <dcterms:created xsi:type="dcterms:W3CDTF">2017-05-11T14:02:37Z</dcterms:created>
  <dcterms:modified xsi:type="dcterms:W3CDTF">2019-04-10T20:14:46Z</dcterms:modified>
</cp:coreProperties>
</file>